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61" r:id="rId4"/>
    <p:sldId id="266" r:id="rId5"/>
    <p:sldId id="267" r:id="rId6"/>
    <p:sldId id="264" r:id="rId7"/>
    <p:sldId id="275" r:id="rId8"/>
    <p:sldId id="276" r:id="rId9"/>
    <p:sldId id="277" r:id="rId10"/>
    <p:sldId id="280" r:id="rId11"/>
    <p:sldId id="278" r:id="rId12"/>
    <p:sldId id="284" r:id="rId13"/>
    <p:sldId id="279" r:id="rId14"/>
    <p:sldId id="274" r:id="rId15"/>
    <p:sldId id="272" r:id="rId16"/>
    <p:sldId id="286" r:id="rId17"/>
    <p:sldId id="269" r:id="rId18"/>
    <p:sldId id="271" r:id="rId19"/>
    <p:sldId id="287" r:id="rId20"/>
    <p:sldId id="270" r:id="rId21"/>
    <p:sldId id="273" r:id="rId22"/>
    <p:sldId id="281" r:id="rId23"/>
    <p:sldId id="282" r:id="rId24"/>
    <p:sldId id="283" r:id="rId25"/>
    <p:sldId id="268" r:id="rId26"/>
    <p:sldId id="265" r:id="rId27"/>
    <p:sldId id="262" r:id="rId28"/>
    <p:sldId id="285" r:id="rId29"/>
    <p:sldId id="288"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CD7"/>
    <a:srgbClr val="F9D45F"/>
    <a:srgbClr val="165498"/>
    <a:srgbClr val="0368AC"/>
    <a:srgbClr val="1B57A2"/>
    <a:srgbClr val="2F5B9D"/>
    <a:srgbClr val="203864"/>
    <a:srgbClr val="FF9F35"/>
    <a:srgbClr val="FF6600"/>
    <a:srgbClr val="1F3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32526" autoAdjust="0"/>
  </p:normalViewPr>
  <p:slideViewPr>
    <p:cSldViewPr snapToGrid="0">
      <p:cViewPr varScale="1">
        <p:scale>
          <a:sx n="25" d="100"/>
          <a:sy n="25" d="100"/>
        </p:scale>
        <p:origin x="1431" y="2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pôle qui travaillait pour les champions cote action </a:t>
            </a:r>
          </a:p>
          <a:p>
            <a:pPr marL="228600" indent="-228600">
              <a:buFont typeface="+mj-lt"/>
              <a:buAutoNum type="arabicPeriod"/>
            </a:pPr>
            <a:r>
              <a:rPr lang="fr-FR" b="0" i="0" dirty="0">
                <a:solidFill>
                  <a:srgbClr val="1D1C1D"/>
                </a:solidFill>
                <a:effectLst/>
                <a:latin typeface="Slack-Lato"/>
              </a:rPr>
              <a:t>un pôle pour servir les desks de taux (qu’on appelle aussi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pôle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longtemps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Du coup 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et ils ont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d’animation côté TAUX</a:t>
            </a:r>
            <a:r>
              <a:rPr lang="fr-FR" b="0" i="0" dirty="0">
                <a:solidFill>
                  <a:srgbClr val="1D1C1D"/>
                </a:solidFill>
                <a:effectLst/>
                <a:latin typeface="Slack-Lato"/>
              </a:rPr>
              <a:t>, mais surtout en intégrant un produit sur étagère spécialisé dans la connectivité sur toutes les plates-formes qui géraient les produits de taux. Appelons ici ce produit : </a:t>
            </a:r>
            <a:r>
              <a:rPr lang="fr-FR" b="1" i="0" dirty="0">
                <a:solidFill>
                  <a:srgbClr val="1D1C1D"/>
                </a:solidFill>
                <a:effectLst/>
                <a:latin typeface="Slack-Lato"/>
              </a:rPr>
              <a:t>ZION</a:t>
            </a:r>
            <a:r>
              <a:rPr lang="fr-FR" b="0" i="0" dirty="0">
                <a:solidFill>
                  <a:srgbClr val="1D1C1D"/>
                </a:solidFill>
                <a:effectLst/>
                <a:latin typeface="Slack-Lato"/>
              </a:rPr>
              <a:t> pour ne pas dévoiler son vrai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qu’on aille plus loin, je vais juste prendre quelques secondes pour vous expliquer </a:t>
            </a:r>
            <a:r>
              <a:rPr lang="fr-FR" b="1" dirty="0"/>
              <a:t>ce qu’est une plate-forme d’animation/de contribution pour des </a:t>
            </a:r>
            <a:r>
              <a:rPr lang="fr-FR" b="1" dirty="0" err="1"/>
              <a:t>market</a:t>
            </a:r>
            <a:r>
              <a:rPr lang="fr-FR" b="1" dirty="0"/>
              <a:t> </a:t>
            </a:r>
            <a:r>
              <a:rPr lang="fr-FR" b="1" dirty="0" err="1"/>
              <a:t>makers</a:t>
            </a:r>
            <a:r>
              <a:rPr lang="fr-FR" b="1" dirty="0"/>
              <a:t> (qui sont les animateurs)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https://img-4.linternaute.com/IKCm9BMVeA9sGmJGa4TEGSR9pSk=/1500x/smart/cfa3df2f10844050a3ece07f3a5d151e/ccmcms-linternaute/10662630.jpg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market-making</a:t>
            </a:r>
            <a:r>
              <a:rPr lang="fr-FR" dirty="0"/>
              <a:t>, ça correspond en gros à </a:t>
            </a:r>
            <a:r>
              <a:rPr lang="fr-FR" b="1" dirty="0"/>
              <a:t>une activité assurée par quelques banques</a:t>
            </a:r>
            <a:r>
              <a:rPr lang="fr-FR" dirty="0"/>
              <a:t>, où on va demander à certains traders -les </a:t>
            </a:r>
            <a:r>
              <a:rPr lang="fr-FR" dirty="0" err="1"/>
              <a:t>market</a:t>
            </a:r>
            <a:r>
              <a:rPr lang="fr-FR" dirty="0"/>
              <a:t> </a:t>
            </a:r>
            <a:r>
              <a:rPr lang="fr-FR" dirty="0" err="1"/>
              <a:t>makers</a:t>
            </a:r>
            <a:r>
              <a:rPr lang="fr-FR" dirty="0"/>
              <a:t>- de faire de l’animation sur les marchés (…financiers hein ;-) </a:t>
            </a:r>
            <a:r>
              <a:rPr lang="fr-FR" b="1" dirty="0"/>
              <a:t>en publiant en permanence des prix sur tout un tas de produits </a:t>
            </a:r>
            <a:r>
              <a:rPr lang="fr-FR" dirty="0"/>
              <a:t>(paires de devises, des obligations, des swaps de taux etc.). </a:t>
            </a:r>
          </a:p>
          <a:p>
            <a:endParaRPr lang="fr-FR" dirty="0"/>
          </a:p>
          <a:p>
            <a:r>
              <a:rPr lang="fr-FR" dirty="0"/>
              <a:t>Ceci est fait pour que les autres clients ou investisseurs puissent toujours acheter ou vendre des trucs : on appelle ça </a:t>
            </a:r>
            <a:r>
              <a:rPr lang="fr-FR" b="1" dirty="0"/>
              <a:t>ramener de la liquidité.</a:t>
            </a:r>
            <a:r>
              <a:rPr lang="fr-FR" dirty="0"/>
              <a:t> </a:t>
            </a:r>
          </a:p>
          <a:p>
            <a:endParaRPr lang="fr-FR" dirty="0"/>
          </a:p>
          <a:p>
            <a:endParaRPr lang="fr-FR" dirty="0"/>
          </a:p>
          <a:p>
            <a:endParaRPr lang="fr-FR" dirty="0"/>
          </a:p>
          <a:p>
            <a:r>
              <a:rPr lang="fr-FR" dirty="0"/>
              <a:t>====</a:t>
            </a:r>
          </a:p>
          <a:p>
            <a:endParaRPr lang="fr-FR" dirty="0"/>
          </a:p>
          <a:p>
            <a:r>
              <a:rPr lang="fr-FR" dirty="0"/>
              <a:t>https://globalfintechnews.com/wp-content/uploads/2021/04/Choosing-an-STPECN-Broker-vs.-Market-Maker-Broker-696x464.jpg</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si on pousse la métaphore un peu + loin,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ok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une plate-forme de </a:t>
            </a:r>
            <a:r>
              <a:rPr lang="fr-FR" dirty="0" err="1"/>
              <a:t>market</a:t>
            </a:r>
            <a:r>
              <a:rPr lang="fr-FR" dirty="0"/>
              <a:t> </a:t>
            </a:r>
            <a:r>
              <a:rPr lang="fr-FR" dirty="0" err="1"/>
              <a:t>making</a:t>
            </a:r>
            <a:r>
              <a:rPr lang="fr-FR" dirty="0"/>
              <a:t> pour simplifier ici, c’est 3 grosses fonctions/étapes :</a:t>
            </a:r>
          </a:p>
          <a:p>
            <a:pPr marL="0" indent="0">
              <a:buNone/>
            </a:pP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C’est d'abord des traders (les </a:t>
            </a:r>
            <a:r>
              <a:rPr lang="fr-FR" dirty="0" err="1"/>
              <a:t>market</a:t>
            </a:r>
            <a:r>
              <a:rPr lang="fr-FR" dirty="0"/>
              <a:t> </a:t>
            </a:r>
            <a:r>
              <a:rPr lang="fr-FR" dirty="0" err="1"/>
              <a:t>makers</a:t>
            </a:r>
            <a:r>
              <a:rPr lang="fr-FR" dirty="0"/>
              <a:t>) qui construisent des prix sur des produits (on appelle ça des </a:t>
            </a:r>
            <a:r>
              <a:rPr lang="fr-FR" dirty="0" err="1"/>
              <a:t>core</a:t>
            </a:r>
            <a:r>
              <a:rPr lang="fr-FR" dirty="0"/>
              <a:t> </a:t>
            </a:r>
            <a:r>
              <a:rPr lang="fr-FR" dirty="0" err="1"/>
              <a:t>prices</a:t>
            </a:r>
            <a:r>
              <a:rPr lang="fr-FR" dirty="0"/>
              <a:t>), et qui les poussent sur une plate-forme de contribution</a:t>
            </a:r>
          </a:p>
          <a:p>
            <a:pPr marL="228600" indent="-228600">
              <a:buAutoNum type="arabicPeriod"/>
            </a:pPr>
            <a:r>
              <a:rPr lang="fr-FR" dirty="0"/>
              <a:t>En 2, cette dernière (en jaune) va rajouter des marges à ces </a:t>
            </a:r>
            <a:r>
              <a:rPr lang="fr-FR" dirty="0" err="1"/>
              <a:t>core</a:t>
            </a:r>
            <a:r>
              <a:rPr lang="fr-FR" dirty="0"/>
              <a:t> </a:t>
            </a:r>
            <a:r>
              <a:rPr lang="fr-FR" dirty="0" err="1"/>
              <a:t>prices</a:t>
            </a:r>
            <a:r>
              <a:rPr lang="fr-FR" dirty="0"/>
              <a:t> en fonction de la catégorie de clients qu’on a en face et pour lesquels on s’est fait des catégories (gold, </a:t>
            </a:r>
            <a:r>
              <a:rPr lang="fr-FR" dirty="0" err="1"/>
              <a:t>platinium</a:t>
            </a:r>
            <a:r>
              <a:rPr lang="fr-FR" dirty="0"/>
              <a:t>, </a:t>
            </a:r>
            <a:r>
              <a:rPr lang="fr-FR" dirty="0" err="1"/>
              <a:t>predator</a:t>
            </a:r>
            <a:r>
              <a:rPr lang="fr-FR" dirty="0"/>
              <a:t>, etc.). On appelle ça le Tiering</a:t>
            </a:r>
          </a:p>
          <a:p>
            <a:pPr marL="228600" indent="-228600">
              <a:buAutoNum type="arabicPeriod"/>
            </a:pPr>
            <a:r>
              <a:rPr lang="fr-FR" dirty="0"/>
              <a:t>En 3, la plate-forme de Contribution va publier en continu ces prix margés/</a:t>
            </a:r>
            <a:r>
              <a:rPr lang="fr-FR" dirty="0" err="1"/>
              <a:t>tierés</a:t>
            </a:r>
            <a:r>
              <a:rPr lang="fr-FR" dirty="0"/>
              <a:t> pour des clients qui sont connectés sur différents marchés </a:t>
            </a:r>
            <a:r>
              <a:rPr lang="fr-FR" dirty="0" err="1"/>
              <a:t>éléctroniques</a:t>
            </a:r>
            <a:r>
              <a:rPr lang="fr-FR" dirty="0"/>
              <a:t> (ici NY, Bergame en Italie, et </a:t>
            </a:r>
            <a:r>
              <a:rPr lang="fr-FR" dirty="0" err="1"/>
              <a:t>Londre</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tout effectué dans des temps rapides, de l’ordre de </a:t>
            </a:r>
            <a:r>
              <a:rPr lang="fr-FR" b="1" dirty="0"/>
              <a:t>quelques millisecondes </a:t>
            </a:r>
            <a:r>
              <a:rPr lang="fr-FR" dirty="0"/>
              <a:t>seulement (entrée-sortie de la banque).</a:t>
            </a:r>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Voila pour le contexte métier. Maintenant si on reprend l’histoire… </a:t>
            </a:r>
          </a:p>
          <a:p>
            <a:endParaRPr lang="fr-FR" dirty="0"/>
          </a:p>
          <a:p>
            <a:r>
              <a:rPr lang="fr-FR" dirty="0"/>
              <a:t>Je vous présente Sébastien. Sébastien est un assistant trader qui travaille pour le desk qui gère les produits de taux à NY dans cette grande banque. Il est passionné par ce métier et est promu pour être le responsable de cette refonte de la plate forme de contribution pour le </a:t>
            </a:r>
            <a:r>
              <a:rPr lang="fr-FR" dirty="0" err="1"/>
              <a:t>market</a:t>
            </a:r>
            <a:r>
              <a:rPr lang="fr-FR" dirty="0"/>
              <a:t> </a:t>
            </a:r>
            <a:r>
              <a:rPr lang="fr-FR" dirty="0" err="1"/>
              <a:t>making</a:t>
            </a:r>
            <a:r>
              <a:rPr lang="fr-FR" dirty="0"/>
              <a:t> des métiers de taux. Comme il a déjà utilisé le produit ZION dans une précédente expérience avant de rejoindre cette banque, il est pressenti par le métier pour guider au mieux ce programme de refonte. Il va pouvoir aider les devs à comprendre comment fonctionne ZION.</a:t>
            </a:r>
          </a:p>
          <a:p>
            <a:endParaRPr lang="fr-FR" dirty="0"/>
          </a:p>
          <a:p>
            <a:r>
              <a:rPr lang="fr-FR" dirty="0"/>
              <a:t>Autours de lui il y a des BA (business </a:t>
            </a:r>
            <a:r>
              <a:rPr lang="fr-FR" dirty="0" err="1"/>
              <a:t>analysts</a:t>
            </a:r>
            <a:r>
              <a:rPr lang="fr-FR" dirty="0"/>
              <a:t>), des </a:t>
            </a:r>
            <a:r>
              <a:rPr lang="fr-FR" dirty="0" err="1"/>
              <a:t>technical</a:t>
            </a:r>
            <a:r>
              <a:rPr lang="fr-FR" dirty="0"/>
              <a:t> </a:t>
            </a:r>
            <a:r>
              <a:rPr lang="fr-FR" dirty="0" err="1"/>
              <a:t>BAs</a:t>
            </a:r>
            <a:r>
              <a:rPr lang="fr-FR" dirty="0"/>
              <a:t> (des </a:t>
            </a:r>
            <a:r>
              <a:rPr lang="fr-FR" dirty="0" err="1"/>
              <a:t>DEVs</a:t>
            </a:r>
            <a:r>
              <a:rPr lang="fr-FR" dirty="0"/>
              <a:t> qui connaissent super bien le système actuel qu’on veut remplacer), des </a:t>
            </a:r>
            <a:r>
              <a:rPr lang="fr-FR" dirty="0" err="1"/>
              <a:t>Qas</a:t>
            </a:r>
            <a:r>
              <a:rPr lang="fr-FR" dirty="0"/>
              <a:t>, des </a:t>
            </a:r>
            <a:r>
              <a:rPr lang="fr-FR" dirty="0" err="1"/>
              <a:t>DEVs</a:t>
            </a:r>
            <a:r>
              <a:rPr lang="fr-FR" dirty="0"/>
              <a:t>, et un architecte (une grosse vingtaine de gens en tout).</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fait à peine 3 semaines que le projet a commencé et Sébastien en a déjà marre. Déjà il a l’impression qu’il faut tout leur faire, tout leur dire à tous, comme s’ils ne comprenaient rien à ce qu’il fallait faire.</a:t>
            </a:r>
          </a:p>
          <a:p>
            <a:endParaRPr lang="fr-FR" dirty="0"/>
          </a:p>
          <a:p>
            <a:r>
              <a:rPr lang="fr-FR" dirty="0"/>
              <a:t>C’est simple pourtant se dit-il : « </a:t>
            </a:r>
            <a:r>
              <a:rPr lang="fr-FR" b="1" dirty="0"/>
              <a:t>il faut juste commencer par un référentiel d’instruments</a:t>
            </a:r>
            <a:r>
              <a:rPr lang="fr-FR" dirty="0"/>
              <a:t> pour nous permettre de relier ce qui est fait par les </a:t>
            </a:r>
            <a:r>
              <a:rPr lang="fr-FR" dirty="0" err="1"/>
              <a:t>pricers</a:t>
            </a:r>
            <a:r>
              <a:rPr lang="fr-FR" dirty="0"/>
              <a:t> des traders d’un côté, à la plate-forme de contribution qu’il faut faire.</a:t>
            </a:r>
          </a:p>
          <a:p>
            <a:endParaRPr lang="fr-FR" dirty="0"/>
          </a:p>
          <a:p>
            <a:r>
              <a:rPr lang="fr-FR" dirty="0"/>
              <a:t>Pourtant j’ai demandé a l’architecte que Paris m’a refourgué de choisir une base de données pour ce référentiel entre Oracle et SQL Server (les 2 standards de la boite) et même ça, il n’a pas été foutu de le faire. Moi j’ai un jalon en retard du coup »</a:t>
            </a:r>
          </a:p>
          <a:p>
            <a:endParaRPr lang="fr-FR" dirty="0"/>
          </a:p>
          <a:p>
            <a:r>
              <a:rPr lang="fr-FR" dirty="0"/>
              <a:t>« Je ne sais pas ce qu’ils attendent tous et toutes, mais ça devient inquiétant. En plus on leur a demandé des estimations sur les premiers pas pour que je puisse fournir une roadmap à ma responsable et c’est silence radio ou ils me donnent des chiffres pourris »</a:t>
            </a:r>
          </a:p>
          <a:p>
            <a:endParaRPr lang="fr-FR" dirty="0"/>
          </a:p>
          <a:p>
            <a:r>
              <a:rPr lang="fr-FR" dirty="0"/>
              <a:t>Par contre hein, ils veulent faire des points sur les instruments qu’on va devoir contribuer, ce qu’il va falloir mettre dans la configuration du </a:t>
            </a:r>
            <a:r>
              <a:rPr lang="fr-FR" dirty="0" err="1"/>
              <a:t>tiering</a:t>
            </a:r>
            <a:r>
              <a:rPr lang="fr-FR" dirty="0"/>
              <a:t>… Je ne comprends pas… </a:t>
            </a:r>
            <a:r>
              <a:rPr lang="fr-FR" b="1" dirty="0"/>
              <a:t>C’est pourtant simple : on leur a dit qu’on commençait par les </a:t>
            </a:r>
            <a:r>
              <a:rPr lang="fr-FR" b="1" dirty="0" err="1"/>
              <a:t>outrights</a:t>
            </a:r>
            <a:r>
              <a:rPr lang="fr-FR" b="1" dirty="0"/>
              <a:t> et les </a:t>
            </a:r>
            <a:r>
              <a:rPr lang="fr-FR" b="1" dirty="0" err="1"/>
              <a:t>butterfly</a:t>
            </a:r>
            <a:r>
              <a:rPr lang="fr-FR" dirty="0"/>
              <a:t>. J’ai d’autres choses à foutre que de leur répéter tout ça.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941393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puis quels bandes de blaireaux à Paris…</a:t>
            </a:r>
          </a:p>
          <a:p>
            <a:endParaRPr lang="fr-FR" dirty="0"/>
          </a:p>
          <a:p>
            <a:r>
              <a:rPr lang="fr-FR" dirty="0"/>
              <a:t>L’équipe de dev qui gère les nouveaux </a:t>
            </a:r>
            <a:r>
              <a:rPr lang="fr-FR" dirty="0" err="1"/>
              <a:t>pricers</a:t>
            </a:r>
            <a:r>
              <a:rPr lang="fr-FR" dirty="0"/>
              <a:t> (dirigées par un transfuge des champions de la partie Action) et mon équipe qui gère le </a:t>
            </a:r>
            <a:r>
              <a:rPr lang="fr-FR" dirty="0" err="1"/>
              <a:t>réferentiel</a:t>
            </a:r>
            <a:r>
              <a:rPr lang="fr-FR" dirty="0"/>
              <a:t> et la plate-forme de contrib ZION n’ont même pas encore réussi à s’entendre sur les références en commun à utiliser pour commencer à contribuer les premiers instruments…</a:t>
            </a:r>
          </a:p>
          <a:p>
            <a:endParaRPr lang="fr-FR" dirty="0"/>
          </a:p>
          <a:p>
            <a:r>
              <a:rPr lang="fr-FR" dirty="0"/>
              <a:t>C’est dingue. On est déjà en retard et ils passent leur temps à se prendre la tête sur des détails… A escalader des problèmes de </a:t>
            </a:r>
            <a:r>
              <a:rPr lang="fr-FR" dirty="0" err="1"/>
              <a:t>reférentiels</a:t>
            </a:r>
            <a:r>
              <a:rPr lang="fr-FR" dirty="0"/>
              <a:t> à leur </a:t>
            </a:r>
            <a:r>
              <a:rPr lang="fr-FR" dirty="0" err="1"/>
              <a:t>hierarchie</a:t>
            </a:r>
            <a:r>
              <a:rPr lang="fr-FR" dirty="0"/>
              <a:t>.</a:t>
            </a:r>
          </a:p>
          <a:p>
            <a:endParaRPr lang="fr-FR" dirty="0"/>
          </a:p>
          <a:p>
            <a:r>
              <a:rPr lang="fr-FR" dirty="0"/>
              <a:t>Franchement, c’est pas comme si on avait mieux à faire hein… ce projet commence vraiment très mal. Marre de bosser avec l’IT. »</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Sébastien le golden boy commence à regretter de piloter ce projet. Il a beau se déplacer régulièrement à Paris pour parler à la sponsor du programme –sa chef-(qui elle est hyper stressée et </a:t>
            </a:r>
            <a:r>
              <a:rPr lang="fr-FR" dirty="0" err="1"/>
              <a:t>challenging</a:t>
            </a:r>
            <a:r>
              <a:rPr lang="fr-FR" dirty="0"/>
              <a:t> comme on dit) et gérer l’équipe de DEV et les </a:t>
            </a:r>
            <a:r>
              <a:rPr lang="fr-FR" dirty="0" err="1"/>
              <a:t>BAs</a:t>
            </a:r>
            <a:r>
              <a:rPr lang="fr-FR" dirty="0"/>
              <a:t>. </a:t>
            </a:r>
          </a:p>
          <a:p>
            <a:endParaRPr lang="fr-FR" dirty="0"/>
          </a:p>
          <a:p>
            <a:r>
              <a:rPr lang="fr-FR" dirty="0"/>
              <a:t>Il se dit qu’il aurait mieux fait de continuer à faire l’assistant trader au lieu de prendre des responsabilités dans l’organisation et d’être le </a:t>
            </a:r>
            <a:r>
              <a:rPr lang="fr-FR" dirty="0" err="1"/>
              <a:t>product</a:t>
            </a:r>
            <a:r>
              <a:rPr lang="fr-FR" dirty="0"/>
              <a:t> </a:t>
            </a:r>
            <a:r>
              <a:rPr lang="fr-FR" dirty="0" err="1"/>
              <a:t>owner</a:t>
            </a:r>
            <a:r>
              <a:rPr lang="fr-FR" dirty="0"/>
              <a:t> d’un programme super attendu.</a:t>
            </a:r>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déjà, est ce que certaines et certains d’</a:t>
            </a:r>
            <a:r>
              <a:rPr lang="fr-FR" dirty="0" err="1"/>
              <a:t>entre-vous</a:t>
            </a:r>
            <a:r>
              <a:rPr lang="fr-FR" dirty="0"/>
              <a:t> se sont retrouvés dans une situation un peu similaire à celle de Sébastien ?</a:t>
            </a:r>
          </a:p>
          <a:p>
            <a:endParaRPr lang="fr-FR" dirty="0"/>
          </a:p>
          <a:p>
            <a:r>
              <a:rPr lang="fr-FR" dirty="0"/>
              <a:t>Des réflexions/choses en commun ?</a:t>
            </a:r>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https://www.google.com/url?sa=i&amp;url=https%3A%2F%2Fwww.cineserie.com%2Fmovies%2F208062%2F&amp;psig=AOvVaw0PEynEDpP8ABR37NRkF37Q&amp;ust=1632215829793000&amp;source=images&amp;cd=vfe&amp;ved=0CAkQjRxqFwoTCLiL__ebjfMCFQAAAAAdAAAAABAD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93651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Et côté dev maintenant.  Parce que je ne sais pas si vous le voyez sur cette photo, mais les devs n’ont pas l’air super à l’aise non plus hein…</a:t>
            </a:r>
          </a:p>
          <a:p>
            <a:endParaRPr lang="fr-FR" dirty="0"/>
          </a:p>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Ben oui, parce qu’il serait peut-être intéressant de vous raconter aussi comment ça s’est passé pour nous, qui étions de l’autre côté du mi</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385441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On déteste faire des estimations (on est nul et ça nous coûte). En plus, ça décentralise le débat. On n’est plus focus sur le métier, on est focus sur tenir une date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On n’aime pas faire des choses crades dans l’urgence, parce que c’est nous qui vivons dans le </a:t>
            </a:r>
            <a:r>
              <a:rPr lang="fr-FR" dirty="0" err="1"/>
              <a:t>taudy</a:t>
            </a:r>
            <a:r>
              <a:rPr lang="fr-FR" dirty="0"/>
              <a:t> après (jour après jour)</a:t>
            </a:r>
          </a:p>
          <a:p>
            <a:pPr marL="171450" indent="-171450">
              <a:buFont typeface="Arial" panose="020B0604020202020204" pitchFamily="34" charset="0"/>
              <a:buChar char="•"/>
            </a:pPr>
            <a:r>
              <a:rPr lang="fr-FR" dirty="0"/>
              <a:t>Le rôle de simple exécutant ne convient pas du tout à notre cycle de conception/réalisation. Nous avons besoin de faire partie des réflexions stratégiques en amont, et de comprendre les enjeux pour pouvoir prendre les meilleures décisions lorsqu’on réalise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Donnez nous de la considération.  Sociologiquement, on a encore du mal à se sentir…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métier de dev c’est d’apprendre, pas de faire bêtement des trucs. Faites nous participer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Nous détestons quand le métier joue au chef de projet. C’est infantilisant et ça tue le concept de partenariat. Ca désengage. Image de </a:t>
            </a:r>
            <a:r>
              <a:rPr lang="fr-FR" dirty="0" err="1"/>
              <a:t>goku</a:t>
            </a:r>
            <a:r>
              <a:rPr lang="fr-FR" dirty="0"/>
              <a:t> (avant et après)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implicites nous coûtent à toutes et tous extrêmement cher (implicite de tout le monde sur les types d’instruments, implicite de Thierry sur ce qui est important dans une plate forme de contribution, implicite de Sébastien sur ce qu’est l’architecture technique)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Expliciter les implicites!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DDD est là pour nous aider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Parlons métier, pas estimations</a:t>
            </a:r>
          </a:p>
          <a:p>
            <a:pPr marL="171450" indent="-171450">
              <a:buFont typeface="Arial" panose="020B0604020202020204" pitchFamily="34" charset="0"/>
              <a:buChar char="•"/>
            </a:pPr>
            <a:r>
              <a:rPr lang="fr-FR" dirty="0"/>
              <a:t>Soyons drivé par la valeur et l’efficacité par rapport au business</a:t>
            </a:r>
          </a:p>
          <a:p>
            <a:pPr marL="171450" indent="-171450">
              <a:buFont typeface="Arial" panose="020B0604020202020204" pitchFamily="34" charset="0"/>
              <a:buChar char="•"/>
            </a:pPr>
            <a:r>
              <a:rPr lang="fr-FR" dirty="0"/>
              <a:t>Le </a:t>
            </a:r>
            <a:r>
              <a:rPr lang="fr-FR" dirty="0" err="1"/>
              <a:t>language</a:t>
            </a:r>
            <a:r>
              <a:rPr lang="fr-FR" dirty="0"/>
              <a:t> est clé, central même, et il est à contextualiser (tout comme nos modèles)</a:t>
            </a:r>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93544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(indispensable pour la banque, mais ou les investissements avaient été moindres au fil des années).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59CDB-67FA-4676-8EBF-2632E539F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744"/>
            <a:ext cx="12192000" cy="8095488"/>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puis </a:t>
            </a:r>
            <a:r>
              <a:rPr lang="fr-FR" sz="2800" b="1" cap="all" dirty="0">
                <a:solidFill>
                  <a:srgbClr val="FAFCD7"/>
                </a:solidFill>
                <a:latin typeface="Alte Haas Grotesk" panose="02000503000000020004" pitchFamily="2" charset="0"/>
              </a:rPr>
              <a:t>un jour…</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#2.</a:t>
            </a:r>
            <a:r>
              <a:rPr lang="fr-FR" sz="1600" b="1" dirty="0">
                <a:solidFill>
                  <a:srgbClr val="203864"/>
                </a:solidFill>
              </a:rPr>
              <a:t> 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rot="21540000">
            <a:off x="7826709" y="1210558"/>
            <a:ext cx="95058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7990309" y="2141074"/>
            <a:ext cx="955281"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7789285" y="3066340"/>
            <a:ext cx="99265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Premier pas </a:t>
            </a:r>
            <a:r>
              <a:rPr lang="fr-FR" sz="2800" b="1" cap="all" dirty="0">
                <a:solidFill>
                  <a:srgbClr val="FAFCD7"/>
                </a:solidFill>
                <a:latin typeface="Alte Haas Grotesk" panose="02000503000000020004" pitchFamily="2" charset="0"/>
              </a:rPr>
              <a:t>difficiles</a:t>
            </a:r>
          </a:p>
        </p:txBody>
      </p:sp>
    </p:spTree>
    <p:extLst>
      <p:ext uri="{BB962C8B-B14F-4D97-AF65-F5344CB8AC3E}">
        <p14:creationId xmlns:p14="http://schemas.microsoft.com/office/powerpoint/2010/main" val="2352636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257AAA-0B34-416A-94A9-C6E6BC62F6F9}"/>
              </a:ext>
            </a:extLst>
          </p:cNvPr>
          <p:cNvPicPr>
            <a:picLocks noChangeAspect="1"/>
          </p:cNvPicPr>
          <p:nvPr/>
        </p:nvPicPr>
        <p:blipFill rotWithShape="1">
          <a:blip r:embed="rId3">
            <a:extLst>
              <a:ext uri="{28A0092B-C50C-407E-A947-70E740481C1C}">
                <a14:useLocalDpi xmlns:a14="http://schemas.microsoft.com/office/drawing/2010/main" val="0"/>
              </a:ext>
            </a:extLst>
          </a:blip>
          <a:srcRect b="73574"/>
          <a:stretch/>
        </p:blipFill>
        <p:spPr>
          <a:xfrm>
            <a:off x="-602763" y="1344432"/>
            <a:ext cx="13909291" cy="5513568"/>
          </a:xfrm>
          <a:prstGeom prst="rect">
            <a:avLst/>
          </a:prstGeom>
          <a:ln>
            <a:solidFill>
              <a:schemeClr val="bg1"/>
            </a:solidFill>
          </a:ln>
        </p:spPr>
      </p:pic>
      <p:pic>
        <p:nvPicPr>
          <p:cNvPr id="3" name="Picture 2">
            <a:extLst>
              <a:ext uri="{FF2B5EF4-FFF2-40B4-BE49-F238E27FC236}">
                <a16:creationId xmlns:a16="http://schemas.microsoft.com/office/drawing/2014/main" id="{52CD8D03-62C0-4748-969D-290B995B6BB5}"/>
              </a:ext>
            </a:extLst>
          </p:cNvPr>
          <p:cNvPicPr>
            <a:picLocks noChangeAspect="1"/>
          </p:cNvPicPr>
          <p:nvPr/>
        </p:nvPicPr>
        <p:blipFill rotWithShape="1">
          <a:blip r:embed="rId3">
            <a:extLst>
              <a:ext uri="{28A0092B-C50C-407E-A947-70E740481C1C}">
                <a14:useLocalDpi xmlns:a14="http://schemas.microsoft.com/office/drawing/2010/main" val="0"/>
              </a:ext>
            </a:extLst>
          </a:blip>
          <a:srcRect b="73574"/>
          <a:stretch/>
        </p:blipFill>
        <p:spPr>
          <a:xfrm>
            <a:off x="-610186" y="-2741339"/>
            <a:ext cx="13909291" cy="5513568"/>
          </a:xfrm>
          <a:prstGeom prst="rect">
            <a:avLst/>
          </a:prstGeom>
        </p:spPr>
      </p:pic>
      <p:pic>
        <p:nvPicPr>
          <p:cNvPr id="10" name="Picture 9">
            <a:extLst>
              <a:ext uri="{FF2B5EF4-FFF2-40B4-BE49-F238E27FC236}">
                <a16:creationId xmlns:a16="http://schemas.microsoft.com/office/drawing/2014/main" id="{853E8D80-870E-453D-9BB6-0E34F0FB628A}"/>
              </a:ext>
            </a:extLst>
          </p:cNvPr>
          <p:cNvPicPr>
            <a:picLocks noChangeAspect="1"/>
          </p:cNvPicPr>
          <p:nvPr/>
        </p:nvPicPr>
        <p:blipFill rotWithShape="1">
          <a:blip r:embed="rId3">
            <a:extLst>
              <a:ext uri="{28A0092B-C50C-407E-A947-70E740481C1C}">
                <a14:useLocalDpi xmlns:a14="http://schemas.microsoft.com/office/drawing/2010/main" val="0"/>
              </a:ext>
            </a:extLst>
          </a:blip>
          <a:srcRect t="59445" b="7814"/>
          <a:stretch/>
        </p:blipFill>
        <p:spPr>
          <a:xfrm>
            <a:off x="5705342" y="1828644"/>
            <a:ext cx="6657269" cy="3269498"/>
          </a:xfrm>
          <a:prstGeom prst="rect">
            <a:avLst/>
          </a:prstGeom>
          <a:ln>
            <a:solidFill>
              <a:schemeClr val="bg1"/>
            </a:solidFill>
          </a:ln>
        </p:spPr>
      </p:pic>
      <p:pic>
        <p:nvPicPr>
          <p:cNvPr id="12" name="Picture 11">
            <a:extLst>
              <a:ext uri="{FF2B5EF4-FFF2-40B4-BE49-F238E27FC236}">
                <a16:creationId xmlns:a16="http://schemas.microsoft.com/office/drawing/2014/main" id="{F96841FE-434A-4013-9830-EFC979DF0028}"/>
              </a:ext>
            </a:extLst>
          </p:cNvPr>
          <p:cNvPicPr>
            <a:picLocks noChangeAspect="1"/>
          </p:cNvPicPr>
          <p:nvPr/>
        </p:nvPicPr>
        <p:blipFill rotWithShape="1">
          <a:blip r:embed="rId3">
            <a:extLst>
              <a:ext uri="{28A0092B-C50C-407E-A947-70E740481C1C}">
                <a14:useLocalDpi xmlns:a14="http://schemas.microsoft.com/office/drawing/2010/main" val="0"/>
              </a:ext>
            </a:extLst>
          </a:blip>
          <a:srcRect r="27316" b="90067"/>
          <a:stretch/>
        </p:blipFill>
        <p:spPr>
          <a:xfrm>
            <a:off x="-1647694" y="5707457"/>
            <a:ext cx="10109786" cy="2072387"/>
          </a:xfrm>
          <a:prstGeom prst="rect">
            <a:avLst/>
          </a:prstGeom>
          <a:ln>
            <a:solidFill>
              <a:schemeClr val="bg1"/>
            </a:solidFill>
          </a:ln>
        </p:spPr>
      </p:pic>
      <p:pic>
        <p:nvPicPr>
          <p:cNvPr id="7" name="Picture 6">
            <a:extLst>
              <a:ext uri="{FF2B5EF4-FFF2-40B4-BE49-F238E27FC236}">
                <a16:creationId xmlns:a16="http://schemas.microsoft.com/office/drawing/2014/main" id="{5D780BB7-E336-4200-B402-37D1E27B7C2F}"/>
              </a:ext>
            </a:extLst>
          </p:cNvPr>
          <p:cNvPicPr>
            <a:picLocks noChangeAspect="1"/>
          </p:cNvPicPr>
          <p:nvPr/>
        </p:nvPicPr>
        <p:blipFill rotWithShape="1">
          <a:blip r:embed="rId3">
            <a:extLst>
              <a:ext uri="{28A0092B-C50C-407E-A947-70E740481C1C}">
                <a14:useLocalDpi xmlns:a14="http://schemas.microsoft.com/office/drawing/2010/main" val="0"/>
              </a:ext>
            </a:extLst>
          </a:blip>
          <a:srcRect l="2244" t="27216" b="43037"/>
          <a:stretch/>
        </p:blipFill>
        <p:spPr>
          <a:xfrm flipH="1">
            <a:off x="-1473200" y="1825771"/>
            <a:ext cx="7449520" cy="3400347"/>
          </a:xfrm>
          <a:prstGeom prst="rect">
            <a:avLst/>
          </a:prstGeom>
          <a:ln>
            <a:solidFill>
              <a:schemeClr val="bg1"/>
            </a:solidFill>
          </a:ln>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impression </a:t>
            </a:r>
            <a:r>
              <a:rPr lang="fr-FR" sz="2800" b="1" cap="all" dirty="0">
                <a:solidFill>
                  <a:srgbClr val="FAFCD7"/>
                </a:solidFill>
                <a:latin typeface="Alte Haas Grotesk" panose="02000503000000020004" pitchFamily="2" charset="0"/>
              </a:rPr>
              <a:t>de ?</a:t>
            </a:r>
          </a:p>
        </p:txBody>
      </p:sp>
    </p:spTree>
    <p:extLst>
      <p:ext uri="{BB962C8B-B14F-4D97-AF65-F5344CB8AC3E}">
        <p14:creationId xmlns:p14="http://schemas.microsoft.com/office/powerpoint/2010/main" val="402535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68257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err="1">
                <a:solidFill>
                  <a:schemeClr val="bg1"/>
                </a:solidFill>
              </a:rPr>
              <a:t>market</a:t>
            </a:r>
            <a:r>
              <a:rPr lang="fr-FR" sz="1400" cap="all" dirty="0">
                <a:solidFill>
                  <a:schemeClr val="bg1"/>
                </a:solidFill>
              </a:rPr>
              <a:t> code</a:t>
            </a:r>
          </a:p>
          <a:p>
            <a:pPr marL="285750" indent="-285750">
              <a:buFont typeface="Arial" panose="020B0604020202020204" pitchFamily="34" charset="0"/>
              <a:buChar char="•"/>
            </a:pPr>
            <a:r>
              <a:rPr lang="fr-FR" sz="1400" cap="all" dirty="0" err="1">
                <a:solidFill>
                  <a:schemeClr val="bg1"/>
                </a:solidFill>
              </a:rPr>
              <a:t>Rounding</a:t>
            </a:r>
            <a:r>
              <a:rPr lang="fr-FR" sz="1400" cap="all" dirty="0">
                <a:solidFill>
                  <a:schemeClr val="bg1"/>
                </a:solidFill>
              </a:rPr>
              <a:t> </a:t>
            </a:r>
            <a:r>
              <a:rPr lang="fr-FR" sz="1400" cap="all" dirty="0" err="1">
                <a:solidFill>
                  <a:schemeClr val="bg1"/>
                </a:solidFill>
              </a:rPr>
              <a:t>rules</a:t>
            </a:r>
            <a:endParaRPr lang="fr-FR" sz="1400" cap="all" dirty="0">
              <a:solidFill>
                <a:schemeClr val="bg1"/>
              </a:solidFill>
            </a:endParaRPr>
          </a:p>
          <a:p>
            <a:pPr marL="285750" indent="-285750">
              <a:buFont typeface="Arial" panose="020B0604020202020204" pitchFamily="34" charset="0"/>
              <a:buChar char="•"/>
            </a:pPr>
            <a:r>
              <a:rPr lang="fr-FR" sz="1400" cap="all" dirty="0">
                <a:solidFill>
                  <a:schemeClr val="bg1"/>
                </a:solidFill>
              </a:rPr>
              <a:t>Default &amp; Max </a:t>
            </a:r>
            <a:r>
              <a:rPr lang="fr-FR" sz="1400" cap="all" dirty="0" err="1">
                <a:solidFill>
                  <a:schemeClr val="bg1"/>
                </a:solidFill>
              </a:rPr>
              <a:t>quantities</a:t>
            </a:r>
            <a:r>
              <a:rPr lang="fr-FR" sz="1400" cap="all" dirty="0">
                <a:solidFill>
                  <a:schemeClr val="bg1"/>
                </a:solidFill>
              </a:rPr>
              <a:t> </a:t>
            </a:r>
          </a:p>
        </p:txBody>
      </p:sp>
      <p:sp>
        <p:nvSpPr>
          <p:cNvPr id="13" name="TextBox 12">
            <a:extLst>
              <a:ext uri="{FF2B5EF4-FFF2-40B4-BE49-F238E27FC236}">
                <a16:creationId xmlns:a16="http://schemas.microsoft.com/office/drawing/2014/main" id="{28598665-5A78-45C2-953C-756FE13BC4BB}"/>
              </a:ext>
            </a:extLst>
          </p:cNvPr>
          <p:cNvSpPr txBox="1"/>
          <p:nvPr/>
        </p:nvSpPr>
        <p:spPr>
          <a:xfrm>
            <a:off x="5107045" y="2807439"/>
            <a:ext cx="1757581" cy="1005645"/>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Pricing source</a:t>
            </a:r>
          </a:p>
          <a:p>
            <a:pPr marL="285750" indent="-285750">
              <a:buFont typeface="Arial" panose="020B0604020202020204" pitchFamily="34" charset="0"/>
              <a:buChar char="•"/>
            </a:pPr>
            <a:r>
              <a:rPr lang="fr-FR" sz="1400" cap="all" dirty="0">
                <a:solidFill>
                  <a:schemeClr val="bg1"/>
                </a:solidFill>
              </a:rPr>
              <a:t>Spreads</a:t>
            </a:r>
          </a:p>
          <a:p>
            <a:pPr marL="285750" indent="-285750">
              <a:buFont typeface="Arial" panose="020B0604020202020204" pitchFamily="34" charset="0"/>
              <a:buChar char="•"/>
            </a:pPr>
            <a:r>
              <a:rPr lang="fr-FR" sz="1400" cap="all" dirty="0">
                <a:solidFill>
                  <a:schemeClr val="bg1"/>
                </a:solidFill>
              </a:rPr>
              <a:t>Tiering Rules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7" y="2762090"/>
            <a:ext cx="1702710"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label</a:t>
            </a:r>
          </a:p>
          <a:p>
            <a:pPr marL="285750" indent="-285750">
              <a:buFont typeface="Arial" panose="020B0604020202020204" pitchFamily="34" charset="0"/>
              <a:buChar char="•"/>
            </a:pPr>
            <a:r>
              <a:rPr lang="fr-FR" sz="1400" cap="all" dirty="0">
                <a:solidFill>
                  <a:schemeClr val="bg1"/>
                </a:solidFill>
              </a:rPr>
              <a:t>Currency</a:t>
            </a:r>
          </a:p>
          <a:p>
            <a:pPr marL="285750" indent="-285750">
              <a:buFont typeface="Arial" panose="020B0604020202020204" pitchFamily="34" charset="0"/>
              <a:buChar char="•"/>
            </a:pPr>
            <a:r>
              <a:rPr lang="fr-FR" sz="1400" cap="all" dirty="0">
                <a:solidFill>
                  <a:schemeClr val="bg1"/>
                </a:solidFill>
              </a:rPr>
              <a:t>Rolling dates</a:t>
            </a:r>
          </a:p>
          <a:p>
            <a:pPr marL="285750" indent="-285750">
              <a:buFont typeface="Arial" panose="020B0604020202020204" pitchFamily="34" charset="0"/>
              <a:buChar char="•"/>
            </a:pPr>
            <a:r>
              <a:rPr lang="fr-FR" sz="1400" cap="all" dirty="0">
                <a:solidFill>
                  <a:schemeClr val="bg1"/>
                </a:solidFill>
              </a:rPr>
              <a:t>…</a:t>
            </a:r>
          </a:p>
        </p:txBody>
      </p:sp>
    </p:spTree>
    <p:extLst>
      <p:ext uri="{BB962C8B-B14F-4D97-AF65-F5344CB8AC3E}">
        <p14:creationId xmlns:p14="http://schemas.microsoft.com/office/powerpoint/2010/main" val="87366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246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67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6387</TotalTime>
  <Words>5330</Words>
  <Application>Microsoft Office PowerPoint</Application>
  <PresentationFormat>Widescreen</PresentationFormat>
  <Paragraphs>555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580</cp:revision>
  <dcterms:created xsi:type="dcterms:W3CDTF">2021-05-22T16:07:41Z</dcterms:created>
  <dcterms:modified xsi:type="dcterms:W3CDTF">2021-09-20T10:05:09Z</dcterms:modified>
</cp:coreProperties>
</file>